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8" r:id="rId2"/>
    <p:sldId id="269" r:id="rId3"/>
    <p:sldId id="257" r:id="rId4"/>
    <p:sldId id="261" r:id="rId5"/>
    <p:sldId id="262" r:id="rId6"/>
    <p:sldId id="270" r:id="rId7"/>
    <p:sldId id="273" r:id="rId8"/>
    <p:sldId id="274" r:id="rId9"/>
    <p:sldId id="286" r:id="rId10"/>
    <p:sldId id="271" r:id="rId11"/>
    <p:sldId id="287" r:id="rId12"/>
    <p:sldId id="279" r:id="rId13"/>
    <p:sldId id="280" r:id="rId14"/>
    <p:sldId id="281" r:id="rId15"/>
    <p:sldId id="266" r:id="rId16"/>
    <p:sldId id="275" r:id="rId17"/>
    <p:sldId id="282" r:id="rId18"/>
    <p:sldId id="277" r:id="rId19"/>
    <p:sldId id="283" r:id="rId20"/>
    <p:sldId id="278" r:id="rId21"/>
    <p:sldId id="284" r:id="rId22"/>
    <p:sldId id="276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>
        <p:scale>
          <a:sx n="100" d="100"/>
          <a:sy n="100" d="100"/>
        </p:scale>
        <p:origin x="-28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0BA6669-AB03-4D2B-936B-D10FBBBBCD69}" type="datetimeFigureOut">
              <a:rPr lang="en-US" smtClean="0"/>
              <a:pPr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701A334-0C57-40B0-B671-46C1FE5380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package" Target="../embeddings/Microsoft_Office_Word_Document1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256 single elimination bracket</a:t>
            </a:r>
          </a:p>
          <a:p>
            <a:r>
              <a:rPr lang="en-US" dirty="0" smtClean="0"/>
              <a:t>Crystal Ball</a:t>
            </a:r>
          </a:p>
          <a:p>
            <a:pPr lvl="1"/>
            <a:r>
              <a:rPr lang="en-US" dirty="0" smtClean="0"/>
              <a:t> Latin Hypercube sampling method for selecting 256 candidates (out of 369)</a:t>
            </a:r>
          </a:p>
          <a:p>
            <a:pPr lvl="1"/>
            <a:r>
              <a:rPr lang="en-US" dirty="0" smtClean="0"/>
              <a:t>Crystal ball used to generate first round probabilities that determined winners, all subsequent rounds use RAND()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Set-Up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47" y="2286000"/>
            <a:ext cx="875065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(top) v. B (bottom)</a:t>
            </a:r>
          </a:p>
          <a:p>
            <a:r>
              <a:rPr lang="en-US" dirty="0" smtClean="0"/>
              <a:t>Probability of A winning based on:</a:t>
            </a:r>
          </a:p>
          <a:p>
            <a:pPr lvl="1"/>
            <a:r>
              <a:rPr lang="en-US" dirty="0" smtClean="0"/>
              <a:t>Baseline probability of 50%</a:t>
            </a:r>
          </a:p>
          <a:p>
            <a:pPr lvl="1"/>
            <a:r>
              <a:rPr lang="en-US" dirty="0" smtClean="0"/>
              <a:t>Seven data points</a:t>
            </a:r>
          </a:p>
          <a:p>
            <a:pPr lvl="1"/>
            <a:r>
              <a:rPr lang="en-US" dirty="0" smtClean="0"/>
              <a:t>Differences in scores</a:t>
            </a:r>
          </a:p>
          <a:p>
            <a:pPr lvl="1"/>
            <a:r>
              <a:rPr lang="en-US" dirty="0" smtClean="0"/>
              <a:t>Weighting each score according to Case Scenario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 Formula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891809"/>
          </a:xfrm>
        </p:spPr>
        <p:txBody>
          <a:bodyPr/>
          <a:lstStyle/>
          <a:p>
            <a:r>
              <a:rPr lang="en-US" dirty="0" smtClean="0"/>
              <a:t>A (top) v. B (bottom)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01098" y="4078069"/>
            <a:ext cx="21419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GMAT Difference</a:t>
            </a:r>
          </a:p>
          <a:p>
            <a:pPr algn="ctr"/>
            <a:r>
              <a:rPr lang="en-US" b="1" dirty="0" smtClean="0"/>
              <a:t>Scaling – 100 points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58243" y="3316069"/>
            <a:ext cx="262764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Prior Industry Difference</a:t>
            </a:r>
          </a:p>
          <a:p>
            <a:pPr algn="ctr"/>
            <a:r>
              <a:rPr lang="en-US" b="1" dirty="0" smtClean="0"/>
              <a:t>Scaling – 17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00412" y="3316069"/>
            <a:ext cx="314970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Post-MBA Industry Difference</a:t>
            </a:r>
          </a:p>
          <a:p>
            <a:pPr algn="ctr"/>
            <a:r>
              <a:rPr lang="en-US" b="1" dirty="0" smtClean="0"/>
              <a:t>Scaling – 17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73985" y="4078069"/>
            <a:ext cx="280256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Undergrad GPA Difference</a:t>
            </a:r>
          </a:p>
          <a:p>
            <a:pPr algn="ctr"/>
            <a:r>
              <a:rPr lang="en-US" b="1" dirty="0" smtClean="0"/>
              <a:t>Scaling – 1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4916269"/>
            <a:ext cx="352173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Years Work Experience Difference</a:t>
            </a:r>
          </a:p>
          <a:p>
            <a:pPr algn="ctr"/>
            <a:r>
              <a:rPr lang="en-US" b="1" dirty="0" smtClean="0"/>
              <a:t>Scaling – 5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90729" y="4916269"/>
            <a:ext cx="296267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Undergrad Major Difference</a:t>
            </a:r>
          </a:p>
          <a:p>
            <a:pPr algn="ctr"/>
            <a:r>
              <a:rPr lang="en-US" b="1" dirty="0" smtClean="0"/>
              <a:t>Scaling – 4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74772" y="2477869"/>
            <a:ext cx="19944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Gender Difference</a:t>
            </a:r>
          </a:p>
          <a:p>
            <a:pPr algn="ctr"/>
            <a:r>
              <a:rPr lang="en-US" b="1" dirty="0" smtClean="0"/>
              <a:t>Scaling – 100</a:t>
            </a:r>
            <a:endParaRPr lang="en-US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5737591"/>
            <a:ext cx="8229600" cy="8918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Probability of A winning in a fight over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 Formula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891809"/>
          </a:xfrm>
        </p:spPr>
        <p:txBody>
          <a:bodyPr/>
          <a:lstStyle/>
          <a:p>
            <a:r>
              <a:rPr lang="en-US" dirty="0" smtClean="0"/>
              <a:t>The Final Formula: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7700" y="2667000"/>
            <a:ext cx="7848600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=((((((VLOOKUP(B3,'MBA1 Dataset'!$D$1:$AB$370,3,FALSE))-(VLOOKUP(B4,'MBA1 Dataset'!$D$1:$AB$370,3,FALSE)))/'Win Formula'!$B$3)*'Win Formula'!$B$2)+((((VLOOKUP(B3,'MBA1 Dataset'!$D$1:$AB$370,6,FALSE))-(VLOOKUP(B4,'MBA1 Dataset'!$D$1:$AB$370,6,FALSE)))/'Win Formula'!$C$3)*'Win Formula'!$C$2)+((((VLOOKUP(B3,'MBA1 Dataset'!$D$1:$AB$370,15,FALSE))-(VLOOKUP(B4,'MBA1 Dataset'!$D$1:$AB$370,15,FALSE)))/'Win Formula'!$D$3)*'Win Formula'!$D$2)+((((VLOOKUP(B3,'MBA1 Dataset'!$D$1:$AB$370,20,FALSE))-(VLOOKUP(B4,'MBA1 Dataset'!$D$1:$AB$370,20,FALSE)))/'Win Formula'!$E$3)*'Win Formula'!$E$2)+((((VLOOKUP(B3,'MBA1 Dataset'!$D$1:$AB$370,21,FALSE))-(VLOOKUP(B4,'MBA1 Dataset'!$D$1:$AB$370,21,FALSE)))/'Win Formula'!$F$3)*'Win Formula'!$F$2)+((((VLOOKUP(B3,'MBA1 Dataset'!$D$1:$AB$370,22,FALSE))-(VLOOKUP(B4,'MBA1 Dataset'!$D$1:$AB$370,22,FALSE)))/'Win Formula'!$G$3)*'Win Formula'!$G$2)+((((VLOOKUP(B3,'MBA1 Dataset'!$D$1:$AB$370,25,FALSE))-(VLOOKUP(B4,'MBA1 Dataset'!$D$1:$AB$370,25,FALSE)))/'Win Formula'!$H$3)*'Win Formula'!$H$2))/2)+50%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were simulated using three different scenarios</a:t>
            </a:r>
          </a:p>
          <a:p>
            <a:pPr lvl="1"/>
            <a:r>
              <a:rPr lang="en-US" dirty="0" smtClean="0"/>
              <a:t>Case 1: Higher importance on Pre/Post-MBA Industry (Are you an @$$hole?)</a:t>
            </a:r>
          </a:p>
          <a:p>
            <a:pPr lvl="1"/>
            <a:r>
              <a:rPr lang="en-US" dirty="0" smtClean="0"/>
              <a:t>Case 2: Higher importance on Gender (Women are Crazy…seriously)</a:t>
            </a:r>
          </a:p>
          <a:p>
            <a:pPr lvl="1"/>
            <a:r>
              <a:rPr lang="en-US" dirty="0" smtClean="0"/>
              <a:t>Case 3: Higher importance on analytical ability (Death by Financial Calculator)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1: Industry Focus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1752600"/>
            <a:ext cx="7896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438" y="2809875"/>
            <a:ext cx="7477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1: Industry Focus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6925581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16200000">
            <a:off x="107162" y="393013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Frequency</a:t>
            </a:r>
            <a:endParaRPr lang="en-US" b="1" dirty="0"/>
          </a:p>
        </p:txBody>
      </p:sp>
      <p:pic>
        <p:nvPicPr>
          <p:cNvPr id="5" name="Picture 2" descr="https://ais.stern.nyu.edu/stddir/big/4b8a69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202" y="1600200"/>
            <a:ext cx="1829398" cy="224704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402270" y="3352800"/>
            <a:ext cx="3741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Winner: Karin Lee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2: Gender Focus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1933575"/>
            <a:ext cx="7896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5" y="2886075"/>
            <a:ext cx="7477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2: Gender Focus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858000" cy="49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16200000">
            <a:off x="107162" y="3981796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Frequency</a:t>
            </a:r>
            <a:endParaRPr lang="en-US" b="1" dirty="0"/>
          </a:p>
        </p:txBody>
      </p:sp>
      <p:pic>
        <p:nvPicPr>
          <p:cNvPr id="5" name="Picture 2" descr="https://ais.stern.nyu.edu/stddir/big/4b8a69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6332" y="1487269"/>
            <a:ext cx="1829398" cy="224704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486400" y="3239869"/>
            <a:ext cx="3741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Winner: Karin Lee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733800"/>
            <a:ext cx="80772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Stern </a:t>
            </a:r>
            <a:r>
              <a:rPr lang="en-US" dirty="0" err="1" smtClean="0"/>
              <a:t>Kombat</a:t>
            </a:r>
            <a:r>
              <a:rPr lang="en-US" dirty="0" smtClean="0"/>
              <a:t>: Fight to the Death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2514600"/>
          </a:xfrm>
        </p:spPr>
        <p:txBody>
          <a:bodyPr>
            <a:normAutofit lnSpcReduction="10000"/>
          </a:bodyPr>
          <a:lstStyle/>
          <a:p>
            <a:endParaRPr lang="en-US" b="1" dirty="0" smtClean="0"/>
          </a:p>
          <a:p>
            <a:pPr algn="ctr"/>
            <a:r>
              <a:rPr lang="en-US" b="1" dirty="0" smtClean="0"/>
              <a:t>Decision Models</a:t>
            </a:r>
          </a:p>
          <a:p>
            <a:pPr algn="ctr"/>
            <a:r>
              <a:rPr lang="en-US" b="1" dirty="0" smtClean="0"/>
              <a:t>April 28, 2010</a:t>
            </a:r>
          </a:p>
          <a:p>
            <a:pPr algn="l"/>
            <a:endParaRPr lang="en-US" sz="1900" dirty="0" smtClean="0"/>
          </a:p>
          <a:p>
            <a:pPr algn="l"/>
            <a:r>
              <a:rPr lang="en-US" sz="1900" dirty="0" smtClean="0"/>
              <a:t>Aleksandr Bituin</a:t>
            </a:r>
          </a:p>
          <a:p>
            <a:pPr algn="l"/>
            <a:r>
              <a:rPr lang="en-US" sz="1900" dirty="0" smtClean="0"/>
              <a:t>Randy Coughlan</a:t>
            </a:r>
          </a:p>
          <a:p>
            <a:pPr algn="l"/>
            <a:r>
              <a:rPr lang="en-US" sz="1900" dirty="0" smtClean="0"/>
              <a:t>Harmeet Goindi</a:t>
            </a:r>
          </a:p>
          <a:p>
            <a:pPr algn="l"/>
            <a:r>
              <a:rPr lang="en-US" sz="1900" dirty="0" smtClean="0"/>
              <a:t>Oveida Norris</a:t>
            </a:r>
          </a:p>
          <a:p>
            <a:pPr algn="l"/>
            <a:r>
              <a:rPr lang="en-US" sz="1900" dirty="0" smtClean="0"/>
              <a:t>April Wirtz</a:t>
            </a:r>
          </a:p>
        </p:txBody>
      </p:sp>
      <p:pic>
        <p:nvPicPr>
          <p:cNvPr id="4" name="Picture 3" descr="old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28600"/>
            <a:ext cx="4114800" cy="3407569"/>
          </a:xfrm>
          <a:prstGeom prst="rect">
            <a:avLst/>
          </a:prstGeom>
        </p:spPr>
      </p:pic>
      <p:pic>
        <p:nvPicPr>
          <p:cNvPr id="5" name="Picture 4" descr="NYUTorch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669159"/>
            <a:ext cx="1638300" cy="18454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332595">
            <a:off x="2343248" y="2443789"/>
            <a:ext cx="2258952" cy="92333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Algerian" pitchFamily="82" charset="0"/>
              </a:rPr>
              <a:t>STERN</a:t>
            </a:r>
            <a:endParaRPr lang="en-US" sz="5400" b="1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3: Analytical Focus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1781175"/>
            <a:ext cx="7896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438" y="2733675"/>
            <a:ext cx="7477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3: Analytical Focus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07162" y="3981796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Frequency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858000" cy="49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ais.stern.nyu.edu/stddir/big/2784a3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9320" y="1600199"/>
            <a:ext cx="1808480" cy="191711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882218" y="3011269"/>
            <a:ext cx="43379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Winner: Ashley Mohr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Realistic Applications Include:</a:t>
            </a:r>
          </a:p>
          <a:p>
            <a:pPr lvl="1"/>
            <a:r>
              <a:rPr lang="en-US" dirty="0" smtClean="0"/>
              <a:t>Executive Searches</a:t>
            </a:r>
          </a:p>
          <a:p>
            <a:pPr lvl="1"/>
            <a:r>
              <a:rPr lang="en-US" dirty="0" smtClean="0"/>
              <a:t>Recruiting Processes</a:t>
            </a:r>
          </a:p>
          <a:p>
            <a:pPr lvl="1"/>
            <a:r>
              <a:rPr lang="en-US" dirty="0" smtClean="0"/>
              <a:t>Performance Review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Bracket pool size must accommodate single elimination, otherwise viable candidates may be eliminated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pic>
        <p:nvPicPr>
          <p:cNvPr id="4" name="Picture 2" descr="http://images.lazygamer.co.za/2009/06/mortal_kombat1fatal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382000" cy="536448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9736" y="3429000"/>
            <a:ext cx="36976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Problem Definition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Problem Set-up</a:t>
            </a:r>
          </a:p>
          <a:p>
            <a:pPr lvl="1"/>
            <a:r>
              <a:rPr lang="en-US" dirty="0" smtClean="0"/>
              <a:t>Win Formula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3 Cases</a:t>
            </a:r>
          </a:p>
          <a:p>
            <a:pPr lvl="1"/>
            <a:r>
              <a:rPr lang="en-US" dirty="0" smtClean="0"/>
              <a:t>Real World Applications</a:t>
            </a:r>
          </a:p>
          <a:p>
            <a:r>
              <a:rPr lang="en-US" dirty="0" smtClean="0"/>
              <a:t>Demo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multiple characteristics of the Stern class of 2011, who would win in an all out death-match?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7800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Characteristics Considered: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Prior Industry</a:t>
            </a:r>
          </a:p>
          <a:p>
            <a:pPr lvl="1"/>
            <a:r>
              <a:rPr lang="en-US" dirty="0" smtClean="0"/>
              <a:t>Post-MBA Industry</a:t>
            </a:r>
          </a:p>
          <a:p>
            <a:pPr lvl="1"/>
            <a:r>
              <a:rPr lang="en-US" dirty="0" smtClean="0"/>
              <a:t>Undergraduate GPA</a:t>
            </a:r>
          </a:p>
          <a:p>
            <a:pPr lvl="1"/>
            <a:r>
              <a:rPr lang="en-US" dirty="0" smtClean="0"/>
              <a:t>GMAT </a:t>
            </a:r>
          </a:p>
          <a:p>
            <a:pPr lvl="1"/>
            <a:r>
              <a:rPr lang="en-US" dirty="0" smtClean="0"/>
              <a:t>Years of Work Experience</a:t>
            </a:r>
          </a:p>
          <a:p>
            <a:pPr lvl="1"/>
            <a:r>
              <a:rPr lang="en-US" dirty="0" smtClean="0"/>
              <a:t>Undergraduate Major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Actual Student Data Includes (self-reported):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Prior Industry</a:t>
            </a:r>
          </a:p>
          <a:p>
            <a:pPr lvl="1"/>
            <a:r>
              <a:rPr lang="en-US" dirty="0" smtClean="0"/>
              <a:t>Post-MBA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Simulated Data</a:t>
            </a:r>
          </a:p>
          <a:p>
            <a:pPr lvl="1"/>
            <a:r>
              <a:rPr lang="en-US" dirty="0" smtClean="0"/>
              <a:t>Using Beta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distribution, the below data was simulated for each student:</a:t>
            </a:r>
          </a:p>
          <a:p>
            <a:pPr lvl="2"/>
            <a:r>
              <a:rPr lang="en-US" dirty="0" smtClean="0"/>
              <a:t>Undergraduate GPA</a:t>
            </a:r>
          </a:p>
          <a:p>
            <a:pPr lvl="2"/>
            <a:r>
              <a:rPr lang="en-US" dirty="0" smtClean="0"/>
              <a:t>GMAT</a:t>
            </a:r>
          </a:p>
          <a:p>
            <a:pPr lvl="2"/>
            <a:r>
              <a:rPr lang="en-US" dirty="0" smtClean="0"/>
              <a:t>Years of Work Experience</a:t>
            </a:r>
          </a:p>
          <a:p>
            <a:pPr lvl="2"/>
            <a:r>
              <a:rPr lang="en-US" dirty="0" smtClean="0"/>
              <a:t>Undergraduate Major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Qualitative Scores were given to:</a:t>
            </a:r>
          </a:p>
          <a:p>
            <a:pPr lvl="2"/>
            <a:r>
              <a:rPr lang="en-US" dirty="0" smtClean="0"/>
              <a:t>Pre and Post MBA Industry</a:t>
            </a:r>
          </a:p>
          <a:p>
            <a:pPr lvl="2"/>
            <a:r>
              <a:rPr lang="en-US" dirty="0" smtClean="0"/>
              <a:t>Undergraduate Major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Data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/>
          <a:lstStyle/>
          <a:p>
            <a:r>
              <a:rPr lang="en-US" sz="2600" dirty="0" smtClean="0"/>
              <a:t>Beta Distributions</a:t>
            </a:r>
          </a:p>
          <a:p>
            <a:pPr lvl="1"/>
            <a:r>
              <a:rPr lang="en-US" sz="2200" dirty="0" smtClean="0"/>
              <a:t>Used Stern or comparable school websites to get averages</a:t>
            </a:r>
          </a:p>
          <a:p>
            <a:pPr lvl="1"/>
            <a:r>
              <a:rPr lang="en-US" sz="2200" dirty="0" smtClean="0"/>
              <a:t>Calculated the parameters of the Beta Distribution using:</a:t>
            </a:r>
          </a:p>
          <a:p>
            <a:pPr lvl="1">
              <a:buNone/>
            </a:pPr>
            <a:endParaRPr lang="en-US" sz="2200" dirty="0" smtClean="0"/>
          </a:p>
          <a:p>
            <a:pPr lvl="1"/>
            <a:r>
              <a:rPr lang="en-US" sz="2200" dirty="0" smtClean="0"/>
              <a:t>Final Parameters for GPA, GMAT, Work Experience Simulation: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819400"/>
            <a:ext cx="952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371600" y="3724275"/>
          <a:ext cx="5943600" cy="990600"/>
        </p:xfrm>
        <a:graphic>
          <a:graphicData uri="http://schemas.openxmlformats.org/presentationml/2006/ole">
            <p:oleObj spid="_x0000_s1028" name="Document" r:id="rId4" imgW="5419547" imgH="908536" progId="Word.Document.12">
              <p:embed/>
            </p:oleObj>
          </a:graphicData>
        </a:graphic>
      </p:graphicFrame>
      <p:pic>
        <p:nvPicPr>
          <p:cNvPr id="9" name="Picture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4495800"/>
            <a:ext cx="2990088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6956" y="4495800"/>
            <a:ext cx="2990088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495800"/>
            <a:ext cx="2990088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Data Simulation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666" y="2362200"/>
            <a:ext cx="2667000" cy="434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332" y="2362200"/>
            <a:ext cx="3727002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22791"/>
            <a:ext cx="8229600" cy="4625609"/>
          </a:xfrm>
        </p:spPr>
        <p:txBody>
          <a:bodyPr/>
          <a:lstStyle/>
          <a:p>
            <a:r>
              <a:rPr lang="en-US" dirty="0" smtClean="0"/>
              <a:t>Qualitative Scoring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382000" cy="1252728"/>
          </a:xfrm>
        </p:spPr>
        <p:txBody>
          <a:bodyPr>
            <a:noAutofit/>
          </a:bodyPr>
          <a:lstStyle/>
          <a:p>
            <a:r>
              <a:rPr lang="en-US" dirty="0" smtClean="0"/>
              <a:t>Methodology: Data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Stern reported ranges for GPA, GMAT, Years of Experience and Undergraduate Major are based on a beta distribution </a:t>
            </a:r>
          </a:p>
          <a:p>
            <a:r>
              <a:rPr lang="en-US" dirty="0" smtClean="0"/>
              <a:t>Self-reported data is accurate</a:t>
            </a:r>
          </a:p>
          <a:p>
            <a:r>
              <a:rPr lang="en-US" dirty="0" smtClean="0"/>
              <a:t>Subjective weights are a representation of actual performance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432</TotalTime>
  <Words>685</Words>
  <Application>Microsoft Office PowerPoint</Application>
  <PresentationFormat>On-screen Show (4:3)</PresentationFormat>
  <Paragraphs>118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Module</vt:lpstr>
      <vt:lpstr>Document</vt:lpstr>
      <vt:lpstr>Slide 1</vt:lpstr>
      <vt:lpstr>Stern Kombat: Fight to the Death</vt:lpstr>
      <vt:lpstr>Outline</vt:lpstr>
      <vt:lpstr>Problem Definition</vt:lpstr>
      <vt:lpstr>Methodology: Data</vt:lpstr>
      <vt:lpstr>Methodology: Data</vt:lpstr>
      <vt:lpstr>Methodology: Data Simulation</vt:lpstr>
      <vt:lpstr>Methodology: Data Simulation</vt:lpstr>
      <vt:lpstr>Methodology: Data Assumptions</vt:lpstr>
      <vt:lpstr>Methodology: Set-Up</vt:lpstr>
      <vt:lpstr>Methodology: Set-Up</vt:lpstr>
      <vt:lpstr>Win Formula</vt:lpstr>
      <vt:lpstr>Win Formula</vt:lpstr>
      <vt:lpstr>Win Formula</vt:lpstr>
      <vt:lpstr>Results: Scenarios</vt:lpstr>
      <vt:lpstr>Case 1: Industry Focus</vt:lpstr>
      <vt:lpstr>Case 1: Industry Focus</vt:lpstr>
      <vt:lpstr>Case 2: Gender Focus</vt:lpstr>
      <vt:lpstr>Case 2: Gender Focus</vt:lpstr>
      <vt:lpstr>Case 3: Analytical Focus</vt:lpstr>
      <vt:lpstr>Case 3: Analytical Focus</vt:lpstr>
      <vt:lpstr>Applications</vt:lpstr>
      <vt:lpstr>Demo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Alek Bituin</dc:creator>
  <cp:lastModifiedBy>Alek Bituin</cp:lastModifiedBy>
  <cp:revision>85</cp:revision>
  <dcterms:created xsi:type="dcterms:W3CDTF">2010-04-15T19:37:46Z</dcterms:created>
  <dcterms:modified xsi:type="dcterms:W3CDTF">2010-04-28T01:57:55Z</dcterms:modified>
</cp:coreProperties>
</file>